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56" r:id="rId5"/>
    <p:sldId id="258" r:id="rId6"/>
    <p:sldId id="285" r:id="rId7"/>
    <p:sldId id="286" r:id="rId8"/>
    <p:sldId id="287" r:id="rId9"/>
    <p:sldId id="284" r:id="rId10"/>
    <p:sldId id="280" r:id="rId11"/>
    <p:sldId id="281" r:id="rId12"/>
    <p:sldId id="268" r:id="rId13"/>
    <p:sldId id="269" r:id="rId14"/>
    <p:sldId id="271" r:id="rId15"/>
    <p:sldId id="270" r:id="rId16"/>
    <p:sldId id="272" r:id="rId17"/>
    <p:sldId id="273" r:id="rId18"/>
    <p:sldId id="288" r:id="rId19"/>
    <p:sldId id="277" r:id="rId20"/>
    <p:sldId id="279" r:id="rId21"/>
  </p:sldIdLst>
  <p:sldSz cx="12188825" cy="6858000"/>
  <p:notesSz cx="7102475" cy="93884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2" roundtripDataSignature="AMtx7mgSiM95lGrCpKQA5BDBr9dDPkjU8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5B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89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32" Type="http://customschemas.google.com/relationships/presentationmetadata" Target="metadata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berly Bloom" userId="63c65fea-7921-4e23-919d-a37c3c00c8bb" providerId="ADAL" clId="{6D7A4304-DF7C-4705-8783-ED3C7968589F}"/>
    <pc:docChg chg="custSel modHandout">
      <pc:chgData name="Kimberly Bloom" userId="63c65fea-7921-4e23-919d-a37c3c00c8bb" providerId="ADAL" clId="{6D7A4304-DF7C-4705-8783-ED3C7968589F}" dt="2026-07-13T22:24:30.659" v="0" actId="21"/>
      <pc:docMkLst>
        <pc:docMk/>
      </pc:docMkLst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1B8C843-6222-119D-F348-1886176815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118A21-67C0-142B-3B95-826199450B9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3945DF-471D-2CE9-6F72-EA6B63F4DF3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B21712-7678-46EA-84EE-657997B86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472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704850"/>
            <a:ext cx="6253163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10240" y="4459515"/>
            <a:ext cx="5681970" cy="422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44" tIns="93144" rIns="93144" bIns="93144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:notes"/>
          <p:cNvSpPr txBox="1">
            <a:spLocks noGrp="1"/>
          </p:cNvSpPr>
          <p:nvPr>
            <p:ph type="body" idx="1"/>
          </p:nvPr>
        </p:nvSpPr>
        <p:spPr>
          <a:xfrm>
            <a:off x="710240" y="4459515"/>
            <a:ext cx="5681970" cy="4224805"/>
          </a:xfrm>
          <a:prstGeom prst="rect">
            <a:avLst/>
          </a:prstGeom>
        </p:spPr>
        <p:txBody>
          <a:bodyPr spcFirstLastPara="1" wrap="square" lIns="93144" tIns="93144" rIns="93144" bIns="931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69" name="Google Shape;6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704850"/>
            <a:ext cx="6253163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>
          <a:extLst>
            <a:ext uri="{FF2B5EF4-FFF2-40B4-BE49-F238E27FC236}">
              <a16:creationId xmlns:a16="http://schemas.microsoft.com/office/drawing/2014/main" id="{5CA56086-CF7E-5BB0-8117-C33C86285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:notes">
            <a:extLst>
              <a:ext uri="{FF2B5EF4-FFF2-40B4-BE49-F238E27FC236}">
                <a16:creationId xmlns:a16="http://schemas.microsoft.com/office/drawing/2014/main" id="{13EA0221-B9D9-B5F0-8002-83D9F5F54F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0240" y="4459515"/>
            <a:ext cx="5681970" cy="4224805"/>
          </a:xfrm>
          <a:prstGeom prst="rect">
            <a:avLst/>
          </a:prstGeom>
        </p:spPr>
        <p:txBody>
          <a:bodyPr spcFirstLastPara="1" wrap="square" lIns="93144" tIns="93144" rIns="93144" bIns="931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1" name="Google Shape;81;p3:notes">
            <a:extLst>
              <a:ext uri="{FF2B5EF4-FFF2-40B4-BE49-F238E27FC236}">
                <a16:creationId xmlns:a16="http://schemas.microsoft.com/office/drawing/2014/main" id="{6840C79F-1380-E41F-600B-5FDC9C26DCE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3263"/>
            <a:ext cx="6257925" cy="3521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773523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>
          <a:extLst>
            <a:ext uri="{FF2B5EF4-FFF2-40B4-BE49-F238E27FC236}">
              <a16:creationId xmlns:a16="http://schemas.microsoft.com/office/drawing/2014/main" id="{1C4E9117-5ADF-8287-0DFD-887B65427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:notes">
            <a:extLst>
              <a:ext uri="{FF2B5EF4-FFF2-40B4-BE49-F238E27FC236}">
                <a16:creationId xmlns:a16="http://schemas.microsoft.com/office/drawing/2014/main" id="{99C3158A-1427-3CCD-30CA-23408FA0578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0240" y="4459515"/>
            <a:ext cx="5681970" cy="4224805"/>
          </a:xfrm>
          <a:prstGeom prst="rect">
            <a:avLst/>
          </a:prstGeom>
        </p:spPr>
        <p:txBody>
          <a:bodyPr spcFirstLastPara="1" wrap="square" lIns="93144" tIns="93144" rIns="93144" bIns="931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1" name="Google Shape;81;p3:notes">
            <a:extLst>
              <a:ext uri="{FF2B5EF4-FFF2-40B4-BE49-F238E27FC236}">
                <a16:creationId xmlns:a16="http://schemas.microsoft.com/office/drawing/2014/main" id="{530505AE-6C1A-B530-3CFD-17A048A052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3263"/>
            <a:ext cx="6257925" cy="3521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691430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>
          <a:extLst>
            <a:ext uri="{FF2B5EF4-FFF2-40B4-BE49-F238E27FC236}">
              <a16:creationId xmlns:a16="http://schemas.microsoft.com/office/drawing/2014/main" id="{81DE13EE-FA12-F9AF-CF15-EFCCAFED7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:notes">
            <a:extLst>
              <a:ext uri="{FF2B5EF4-FFF2-40B4-BE49-F238E27FC236}">
                <a16:creationId xmlns:a16="http://schemas.microsoft.com/office/drawing/2014/main" id="{41D9EF36-CC69-8505-8375-10F58E227E0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0240" y="4459515"/>
            <a:ext cx="5681970" cy="4224805"/>
          </a:xfrm>
          <a:prstGeom prst="rect">
            <a:avLst/>
          </a:prstGeom>
        </p:spPr>
        <p:txBody>
          <a:bodyPr spcFirstLastPara="1" wrap="square" lIns="93144" tIns="93144" rIns="93144" bIns="931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1" name="Google Shape;81;p3:notes">
            <a:extLst>
              <a:ext uri="{FF2B5EF4-FFF2-40B4-BE49-F238E27FC236}">
                <a16:creationId xmlns:a16="http://schemas.microsoft.com/office/drawing/2014/main" id="{C4FDFDC6-563F-3AB4-D75B-28199F048D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3263"/>
            <a:ext cx="6257925" cy="3521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764491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>
          <a:extLst>
            <a:ext uri="{FF2B5EF4-FFF2-40B4-BE49-F238E27FC236}">
              <a16:creationId xmlns:a16="http://schemas.microsoft.com/office/drawing/2014/main" id="{8D6784D7-AE5F-F61C-382E-4F952307E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:notes">
            <a:extLst>
              <a:ext uri="{FF2B5EF4-FFF2-40B4-BE49-F238E27FC236}">
                <a16:creationId xmlns:a16="http://schemas.microsoft.com/office/drawing/2014/main" id="{DEDF3E93-8643-F7E7-2945-BB589E6E801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0240" y="4459515"/>
            <a:ext cx="5681970" cy="4224805"/>
          </a:xfrm>
          <a:prstGeom prst="rect">
            <a:avLst/>
          </a:prstGeom>
        </p:spPr>
        <p:txBody>
          <a:bodyPr spcFirstLastPara="1" wrap="square" lIns="93144" tIns="93144" rIns="93144" bIns="931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1" name="Google Shape;81;p3:notes">
            <a:extLst>
              <a:ext uri="{FF2B5EF4-FFF2-40B4-BE49-F238E27FC236}">
                <a16:creationId xmlns:a16="http://schemas.microsoft.com/office/drawing/2014/main" id="{CFE8C832-F945-B772-81CC-94C78F8C3D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3263"/>
            <a:ext cx="6257925" cy="3521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23795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>
          <a:extLst>
            <a:ext uri="{FF2B5EF4-FFF2-40B4-BE49-F238E27FC236}">
              <a16:creationId xmlns:a16="http://schemas.microsoft.com/office/drawing/2014/main" id="{3FA1B42D-F38B-68A8-9103-CF1FC5635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:notes">
            <a:extLst>
              <a:ext uri="{FF2B5EF4-FFF2-40B4-BE49-F238E27FC236}">
                <a16:creationId xmlns:a16="http://schemas.microsoft.com/office/drawing/2014/main" id="{5881703D-961C-E9E7-CFEA-5142F8A23B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0240" y="4459515"/>
            <a:ext cx="5681970" cy="4224805"/>
          </a:xfrm>
          <a:prstGeom prst="rect">
            <a:avLst/>
          </a:prstGeom>
        </p:spPr>
        <p:txBody>
          <a:bodyPr spcFirstLastPara="1" wrap="square" lIns="93144" tIns="93144" rIns="93144" bIns="931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1" name="Google Shape;81;p3:notes">
            <a:extLst>
              <a:ext uri="{FF2B5EF4-FFF2-40B4-BE49-F238E27FC236}">
                <a16:creationId xmlns:a16="http://schemas.microsoft.com/office/drawing/2014/main" id="{813BF233-F617-770A-03C5-45130F24135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3263"/>
            <a:ext cx="6257925" cy="3521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57006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>
          <a:extLst>
            <a:ext uri="{FF2B5EF4-FFF2-40B4-BE49-F238E27FC236}">
              <a16:creationId xmlns:a16="http://schemas.microsoft.com/office/drawing/2014/main" id="{CCB550A0-0A81-52CB-90D0-0A4187506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:notes">
            <a:extLst>
              <a:ext uri="{FF2B5EF4-FFF2-40B4-BE49-F238E27FC236}">
                <a16:creationId xmlns:a16="http://schemas.microsoft.com/office/drawing/2014/main" id="{E01DD024-C25D-BE3C-AA91-9A6A583D3B1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0240" y="4459515"/>
            <a:ext cx="5681970" cy="4224805"/>
          </a:xfrm>
          <a:prstGeom prst="rect">
            <a:avLst/>
          </a:prstGeom>
        </p:spPr>
        <p:txBody>
          <a:bodyPr spcFirstLastPara="1" wrap="square" lIns="93144" tIns="93144" rIns="93144" bIns="931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1" name="Google Shape;81;p3:notes">
            <a:extLst>
              <a:ext uri="{FF2B5EF4-FFF2-40B4-BE49-F238E27FC236}">
                <a16:creationId xmlns:a16="http://schemas.microsoft.com/office/drawing/2014/main" id="{D31A457A-1E3B-2F27-552D-47D37B5739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3263"/>
            <a:ext cx="6257925" cy="3521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95970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>
          <a:extLst>
            <a:ext uri="{FF2B5EF4-FFF2-40B4-BE49-F238E27FC236}">
              <a16:creationId xmlns:a16="http://schemas.microsoft.com/office/drawing/2014/main" id="{31D67815-12BB-409F-54C4-595CFA42F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:notes">
            <a:extLst>
              <a:ext uri="{FF2B5EF4-FFF2-40B4-BE49-F238E27FC236}">
                <a16:creationId xmlns:a16="http://schemas.microsoft.com/office/drawing/2014/main" id="{650775B1-346D-EDC4-182F-E66917A488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0240" y="4459515"/>
            <a:ext cx="5681970" cy="4224805"/>
          </a:xfrm>
          <a:prstGeom prst="rect">
            <a:avLst/>
          </a:prstGeom>
        </p:spPr>
        <p:txBody>
          <a:bodyPr spcFirstLastPara="1" wrap="square" lIns="93144" tIns="93144" rIns="93144" bIns="931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1" name="Google Shape;81;p3:notes">
            <a:extLst>
              <a:ext uri="{FF2B5EF4-FFF2-40B4-BE49-F238E27FC236}">
                <a16:creationId xmlns:a16="http://schemas.microsoft.com/office/drawing/2014/main" id="{5BABF51F-595F-6B5B-43D4-7CC01199BD1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3263"/>
            <a:ext cx="6257925" cy="3521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698175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>
          <a:extLst>
            <a:ext uri="{FF2B5EF4-FFF2-40B4-BE49-F238E27FC236}">
              <a16:creationId xmlns:a16="http://schemas.microsoft.com/office/drawing/2014/main" id="{C35A053C-C0DE-5963-AB01-C017479B9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:notes">
            <a:extLst>
              <a:ext uri="{FF2B5EF4-FFF2-40B4-BE49-F238E27FC236}">
                <a16:creationId xmlns:a16="http://schemas.microsoft.com/office/drawing/2014/main" id="{DACA1CDB-8841-6FD0-1A3E-5AFF6F2FB9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0240" y="4459515"/>
            <a:ext cx="5681970" cy="4224805"/>
          </a:xfrm>
          <a:prstGeom prst="rect">
            <a:avLst/>
          </a:prstGeom>
        </p:spPr>
        <p:txBody>
          <a:bodyPr spcFirstLastPara="1" wrap="square" lIns="93144" tIns="93144" rIns="93144" bIns="931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1" name="Google Shape;81;p3:notes">
            <a:extLst>
              <a:ext uri="{FF2B5EF4-FFF2-40B4-BE49-F238E27FC236}">
                <a16:creationId xmlns:a16="http://schemas.microsoft.com/office/drawing/2014/main" id="{4F0A84FA-89B0-FB9E-D76E-C2C09CB9B19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3263"/>
            <a:ext cx="6257925" cy="3521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23898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:notes"/>
          <p:cNvSpPr txBox="1">
            <a:spLocks noGrp="1"/>
          </p:cNvSpPr>
          <p:nvPr>
            <p:ph type="body" idx="1"/>
          </p:nvPr>
        </p:nvSpPr>
        <p:spPr>
          <a:xfrm>
            <a:off x="710240" y="4459515"/>
            <a:ext cx="5681970" cy="4224805"/>
          </a:xfrm>
          <a:prstGeom prst="rect">
            <a:avLst/>
          </a:prstGeom>
        </p:spPr>
        <p:txBody>
          <a:bodyPr spcFirstLastPara="1" wrap="square" lIns="93144" tIns="93144" rIns="93144" bIns="931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1" name="Google Shape;8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3263"/>
            <a:ext cx="6257925" cy="3521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>
          <a:extLst>
            <a:ext uri="{FF2B5EF4-FFF2-40B4-BE49-F238E27FC236}">
              <a16:creationId xmlns:a16="http://schemas.microsoft.com/office/drawing/2014/main" id="{B21B0279-DC87-D703-D19D-4CA0724C7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:notes">
            <a:extLst>
              <a:ext uri="{FF2B5EF4-FFF2-40B4-BE49-F238E27FC236}">
                <a16:creationId xmlns:a16="http://schemas.microsoft.com/office/drawing/2014/main" id="{40D6B5A0-1C4A-A298-2604-6B6765D5CFD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0240" y="4459515"/>
            <a:ext cx="5681970" cy="4224805"/>
          </a:xfrm>
          <a:prstGeom prst="rect">
            <a:avLst/>
          </a:prstGeom>
        </p:spPr>
        <p:txBody>
          <a:bodyPr spcFirstLastPara="1" wrap="square" lIns="93144" tIns="93144" rIns="93144" bIns="931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1" name="Google Shape;81;p3:notes">
            <a:extLst>
              <a:ext uri="{FF2B5EF4-FFF2-40B4-BE49-F238E27FC236}">
                <a16:creationId xmlns:a16="http://schemas.microsoft.com/office/drawing/2014/main" id="{CB1B707D-6FFA-B9A9-B780-6750BF0931D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3263"/>
            <a:ext cx="6257925" cy="3521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7735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>
          <a:extLst>
            <a:ext uri="{FF2B5EF4-FFF2-40B4-BE49-F238E27FC236}">
              <a16:creationId xmlns:a16="http://schemas.microsoft.com/office/drawing/2014/main" id="{76E94416-9A70-0576-F87D-685FFDEB8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:notes">
            <a:extLst>
              <a:ext uri="{FF2B5EF4-FFF2-40B4-BE49-F238E27FC236}">
                <a16:creationId xmlns:a16="http://schemas.microsoft.com/office/drawing/2014/main" id="{B30ABFD1-0327-E4B9-5050-B1ADA9AD43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0240" y="4459515"/>
            <a:ext cx="5681970" cy="4224805"/>
          </a:xfrm>
          <a:prstGeom prst="rect">
            <a:avLst/>
          </a:prstGeom>
        </p:spPr>
        <p:txBody>
          <a:bodyPr spcFirstLastPara="1" wrap="square" lIns="93144" tIns="93144" rIns="93144" bIns="931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1" name="Google Shape;81;p3:notes">
            <a:extLst>
              <a:ext uri="{FF2B5EF4-FFF2-40B4-BE49-F238E27FC236}">
                <a16:creationId xmlns:a16="http://schemas.microsoft.com/office/drawing/2014/main" id="{9524ADA8-C595-E7F6-AB65-0FB262C499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3263"/>
            <a:ext cx="6257925" cy="3521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0836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>
          <a:extLst>
            <a:ext uri="{FF2B5EF4-FFF2-40B4-BE49-F238E27FC236}">
              <a16:creationId xmlns:a16="http://schemas.microsoft.com/office/drawing/2014/main" id="{47FDB0E8-B8CB-9265-4F2B-3895C249E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:notes">
            <a:extLst>
              <a:ext uri="{FF2B5EF4-FFF2-40B4-BE49-F238E27FC236}">
                <a16:creationId xmlns:a16="http://schemas.microsoft.com/office/drawing/2014/main" id="{524D5F02-41AC-4DE3-A892-4C557B2CAE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0240" y="4459515"/>
            <a:ext cx="5681970" cy="4224805"/>
          </a:xfrm>
          <a:prstGeom prst="rect">
            <a:avLst/>
          </a:prstGeom>
        </p:spPr>
        <p:txBody>
          <a:bodyPr spcFirstLastPara="1" wrap="square" lIns="93144" tIns="93144" rIns="93144" bIns="931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1" name="Google Shape;81;p3:notes">
            <a:extLst>
              <a:ext uri="{FF2B5EF4-FFF2-40B4-BE49-F238E27FC236}">
                <a16:creationId xmlns:a16="http://schemas.microsoft.com/office/drawing/2014/main" id="{F6A32DCD-65E5-8C68-3022-203C6016FD1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3263"/>
            <a:ext cx="6257925" cy="3521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842720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>
          <a:extLst>
            <a:ext uri="{FF2B5EF4-FFF2-40B4-BE49-F238E27FC236}">
              <a16:creationId xmlns:a16="http://schemas.microsoft.com/office/drawing/2014/main" id="{8E812E53-5016-B89A-318A-64B0518D1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:notes">
            <a:extLst>
              <a:ext uri="{FF2B5EF4-FFF2-40B4-BE49-F238E27FC236}">
                <a16:creationId xmlns:a16="http://schemas.microsoft.com/office/drawing/2014/main" id="{032C0150-7B8B-1F66-363F-57BC872EFDC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0240" y="4459515"/>
            <a:ext cx="5681970" cy="4224805"/>
          </a:xfrm>
          <a:prstGeom prst="rect">
            <a:avLst/>
          </a:prstGeom>
        </p:spPr>
        <p:txBody>
          <a:bodyPr spcFirstLastPara="1" wrap="square" lIns="93144" tIns="93144" rIns="93144" bIns="931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1" name="Google Shape;81;p3:notes">
            <a:extLst>
              <a:ext uri="{FF2B5EF4-FFF2-40B4-BE49-F238E27FC236}">
                <a16:creationId xmlns:a16="http://schemas.microsoft.com/office/drawing/2014/main" id="{47002DDC-4C44-3572-510A-830B11DBFB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3263"/>
            <a:ext cx="6257925" cy="3521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155610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>
          <a:extLst>
            <a:ext uri="{FF2B5EF4-FFF2-40B4-BE49-F238E27FC236}">
              <a16:creationId xmlns:a16="http://schemas.microsoft.com/office/drawing/2014/main" id="{33A31DC5-7AB2-249E-1037-5644E5132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:notes">
            <a:extLst>
              <a:ext uri="{FF2B5EF4-FFF2-40B4-BE49-F238E27FC236}">
                <a16:creationId xmlns:a16="http://schemas.microsoft.com/office/drawing/2014/main" id="{03862AC3-9EA1-39D1-9AFA-12C6A9F152E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0240" y="4459515"/>
            <a:ext cx="5681970" cy="4224805"/>
          </a:xfrm>
          <a:prstGeom prst="rect">
            <a:avLst/>
          </a:prstGeom>
        </p:spPr>
        <p:txBody>
          <a:bodyPr spcFirstLastPara="1" wrap="square" lIns="93144" tIns="93144" rIns="93144" bIns="931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69" name="Google Shape;69;p1:notes">
            <a:extLst>
              <a:ext uri="{FF2B5EF4-FFF2-40B4-BE49-F238E27FC236}">
                <a16:creationId xmlns:a16="http://schemas.microsoft.com/office/drawing/2014/main" id="{8E72F31D-187A-42D8-26B3-0D3E9813754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704850"/>
            <a:ext cx="6253163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593168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>
          <a:extLst>
            <a:ext uri="{FF2B5EF4-FFF2-40B4-BE49-F238E27FC236}">
              <a16:creationId xmlns:a16="http://schemas.microsoft.com/office/drawing/2014/main" id="{47E6CE61-6A6A-7B50-1475-FD08438EE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:notes">
            <a:extLst>
              <a:ext uri="{FF2B5EF4-FFF2-40B4-BE49-F238E27FC236}">
                <a16:creationId xmlns:a16="http://schemas.microsoft.com/office/drawing/2014/main" id="{5133616B-44EC-1B89-9132-33F83DC6AD9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0240" y="4459515"/>
            <a:ext cx="5681970" cy="4224805"/>
          </a:xfrm>
          <a:prstGeom prst="rect">
            <a:avLst/>
          </a:prstGeom>
        </p:spPr>
        <p:txBody>
          <a:bodyPr spcFirstLastPara="1" wrap="square" lIns="93144" tIns="93144" rIns="93144" bIns="931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1" name="Google Shape;81;p3:notes">
            <a:extLst>
              <a:ext uri="{FF2B5EF4-FFF2-40B4-BE49-F238E27FC236}">
                <a16:creationId xmlns:a16="http://schemas.microsoft.com/office/drawing/2014/main" id="{DFE3E0E0-CB1B-977F-75B8-3167011351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3263"/>
            <a:ext cx="6257925" cy="3521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88533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>
          <a:extLst>
            <a:ext uri="{FF2B5EF4-FFF2-40B4-BE49-F238E27FC236}">
              <a16:creationId xmlns:a16="http://schemas.microsoft.com/office/drawing/2014/main" id="{872C3B20-EDD0-AD21-E6DE-AD7430951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:notes">
            <a:extLst>
              <a:ext uri="{FF2B5EF4-FFF2-40B4-BE49-F238E27FC236}">
                <a16:creationId xmlns:a16="http://schemas.microsoft.com/office/drawing/2014/main" id="{FE9DCA36-3713-E2B9-78A4-69044D48CD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0240" y="4459515"/>
            <a:ext cx="5681970" cy="4224805"/>
          </a:xfrm>
          <a:prstGeom prst="rect">
            <a:avLst/>
          </a:prstGeom>
        </p:spPr>
        <p:txBody>
          <a:bodyPr spcFirstLastPara="1" wrap="square" lIns="93144" tIns="93144" rIns="93144" bIns="931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1" name="Google Shape;81;p3:notes">
            <a:extLst>
              <a:ext uri="{FF2B5EF4-FFF2-40B4-BE49-F238E27FC236}">
                <a16:creationId xmlns:a16="http://schemas.microsoft.com/office/drawing/2014/main" id="{C46AEAC1-3692-4C2E-9558-856E76A99BD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3263"/>
            <a:ext cx="6257925" cy="3521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954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Kairos Logo">
  <p:cSld name="Title Slide Kairos Logo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14" descr="A group of gears on a blue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13043"/>
          <a:stretch/>
        </p:blipFill>
        <p:spPr>
          <a:xfrm>
            <a:off x="0" y="0"/>
            <a:ext cx="41148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14"/>
          <p:cNvSpPr txBox="1">
            <a:spLocks noGrp="1"/>
          </p:cNvSpPr>
          <p:nvPr>
            <p:ph type="ctrTitle"/>
          </p:nvPr>
        </p:nvSpPr>
        <p:spPr>
          <a:xfrm>
            <a:off x="5713412" y="1676400"/>
            <a:ext cx="5180251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4400"/>
              <a:buFont typeface="Calibri"/>
              <a:buNone/>
              <a:defRPr>
                <a:solidFill>
                  <a:srgbClr val="485B7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subTitle" idx="1"/>
          </p:nvPr>
        </p:nvSpPr>
        <p:spPr>
          <a:xfrm>
            <a:off x="5713412" y="3432172"/>
            <a:ext cx="51816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12" name="Google Shape;12;p14" descr="A white logo with black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458" y="220980"/>
            <a:ext cx="957626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4"/>
          <p:cNvSpPr/>
          <p:nvPr/>
        </p:nvSpPr>
        <p:spPr>
          <a:xfrm>
            <a:off x="0" y="0"/>
            <a:ext cx="4114800" cy="6858000"/>
          </a:xfrm>
          <a:prstGeom prst="rect">
            <a:avLst/>
          </a:prstGeom>
          <a:gradFill>
            <a:gsLst>
              <a:gs pos="0">
                <a:srgbClr val="EEC665"/>
              </a:gs>
              <a:gs pos="100000">
                <a:srgbClr val="EDC25A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Google Shape;14;p14" descr="A blue oval with black text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1897" y="282658"/>
            <a:ext cx="836748" cy="320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0812" y="1295135"/>
            <a:ext cx="3807620" cy="38102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- Kairos Logo">
  <p:cSld name="Title and Content - Kairos Logo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6"/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4400"/>
              <a:buFont typeface="Calibri"/>
              <a:buNone/>
              <a:defRPr>
                <a:solidFill>
                  <a:srgbClr val="485B7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6"/>
          <p:cNvSpPr txBox="1">
            <a:spLocks noGrp="1"/>
          </p:cNvSpPr>
          <p:nvPr>
            <p:ph type="body" idx="1"/>
          </p:nvPr>
        </p:nvSpPr>
        <p:spPr>
          <a:xfrm>
            <a:off x="609441" y="1600203"/>
            <a:ext cx="10969943" cy="4267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rgbClr val="485B71"/>
              </a:buClr>
              <a:buSzPts val="3200"/>
              <a:buChar char="•"/>
              <a:defRPr>
                <a:solidFill>
                  <a:srgbClr val="485B71"/>
                </a:solidFill>
              </a:defRPr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rgbClr val="485B71"/>
              </a:buClr>
              <a:buSzPts val="2800"/>
              <a:buChar char="–"/>
              <a:defRPr>
                <a:solidFill>
                  <a:srgbClr val="485B71"/>
                </a:solidFill>
              </a:defRPr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rgbClr val="485B71"/>
              </a:buClr>
              <a:buSzPts val="2400"/>
              <a:buChar char="•"/>
              <a:defRPr>
                <a:solidFill>
                  <a:srgbClr val="485B71"/>
                </a:solidFill>
              </a:defRPr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rgbClr val="485B71"/>
              </a:buClr>
              <a:buSzPts val="2000"/>
              <a:buChar char="–"/>
              <a:defRPr>
                <a:solidFill>
                  <a:srgbClr val="485B71"/>
                </a:solidFill>
              </a:defRPr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rgbClr val="485B71"/>
              </a:buClr>
              <a:buSzPts val="2000"/>
              <a:buChar char="»"/>
              <a:defRPr>
                <a:solidFill>
                  <a:srgbClr val="485B7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3" name="Google Shape;23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441" y="6310935"/>
            <a:ext cx="838200" cy="362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33012" y="6096000"/>
            <a:ext cx="1524000" cy="594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485B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609441" y="1600203"/>
            <a:ext cx="10969943" cy="434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485B7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485B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485B7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485B7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485B7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485B7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485B7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485B7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485B7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485B7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kairos.org/downloads/recrutin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"/>
          <p:cNvSpPr txBox="1">
            <a:spLocks noGrp="1"/>
          </p:cNvSpPr>
          <p:nvPr>
            <p:ph type="ctrTitle"/>
          </p:nvPr>
        </p:nvSpPr>
        <p:spPr>
          <a:xfrm>
            <a:off x="5141920" y="384049"/>
            <a:ext cx="6257655" cy="1417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4400"/>
              <a:buFont typeface="Calibri"/>
              <a:buNone/>
            </a:pPr>
            <a:r>
              <a:rPr lang="en-US"/>
              <a:t>Who Shall I Send?</a:t>
            </a:r>
            <a:endParaRPr/>
          </a:p>
        </p:txBody>
      </p:sp>
      <p:sp>
        <p:nvSpPr>
          <p:cNvPr id="72" name="Google Shape;72;p1"/>
          <p:cNvSpPr txBox="1">
            <a:spLocks noGrp="1"/>
          </p:cNvSpPr>
          <p:nvPr>
            <p:ph type="subTitle" idx="4294967295"/>
          </p:nvPr>
        </p:nvSpPr>
        <p:spPr>
          <a:xfrm>
            <a:off x="4718304" y="1801368"/>
            <a:ext cx="7104888" cy="3291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0" algn="ctr">
              <a:spcBef>
                <a:spcPts val="0"/>
              </a:spcBef>
              <a:buNone/>
            </a:pPr>
            <a:r>
              <a:rPr lang="en-US" sz="4400" b="1"/>
              <a:t>RECRUITMENT: CALLED TO INVITE, </a:t>
            </a:r>
            <a:r>
              <a:rPr lang="en-US" sz="4000" b="1"/>
              <a:t>EQUIPPED TO GROW </a:t>
            </a:r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3200"/>
              <a:buFont typeface="Arial"/>
              <a:buNone/>
            </a:pPr>
            <a:endParaRPr sz="3100" b="1">
              <a:solidFill>
                <a:srgbClr val="FF0000"/>
              </a:solidFill>
            </a:endParaRPr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3200"/>
              <a:buFont typeface="Arial"/>
              <a:buNone/>
            </a:pPr>
            <a:r>
              <a:rPr lang="en-US" sz="2800"/>
              <a:t>HOSTED BY: TONIA BROADNAX </a:t>
            </a:r>
          </a:p>
          <a:p>
            <a:pPr marL="22860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3200"/>
              <a:buFont typeface="Arial"/>
              <a:buNone/>
            </a:pPr>
            <a:r>
              <a:rPr lang="en-US" sz="2800"/>
              <a:t>                       &amp; C. D. OSBORNE</a:t>
            </a:r>
            <a:endParaRPr sz="2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>
          <a:extLst>
            <a:ext uri="{FF2B5EF4-FFF2-40B4-BE49-F238E27FC236}">
              <a16:creationId xmlns:a16="http://schemas.microsoft.com/office/drawing/2014/main" id="{720E628C-B31F-F8F7-F30C-2B3BB5E27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">
            <a:extLst>
              <a:ext uri="{FF2B5EF4-FFF2-40B4-BE49-F238E27FC236}">
                <a16:creationId xmlns:a16="http://schemas.microsoft.com/office/drawing/2014/main" id="{384C89A3-473E-5EE6-36AE-22FBFE1F074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4400"/>
              <a:buFont typeface="Calibri"/>
              <a:buNone/>
            </a:pPr>
            <a:r>
              <a:rPr lang="en-US" sz="4200"/>
              <a:t>Thinking Outside the Box to Find New Volunteers</a:t>
            </a:r>
            <a:endParaRPr sz="4200"/>
          </a:p>
        </p:txBody>
      </p:sp>
      <p:sp>
        <p:nvSpPr>
          <p:cNvPr id="84" name="Google Shape;84;p3">
            <a:extLst>
              <a:ext uri="{FF2B5EF4-FFF2-40B4-BE49-F238E27FC236}">
                <a16:creationId xmlns:a16="http://schemas.microsoft.com/office/drawing/2014/main" id="{DF642D4D-8D19-FC47-1CED-01B41232C3F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441" y="1197865"/>
            <a:ext cx="10969943" cy="4669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25400" indent="0">
              <a:spcBef>
                <a:spcPts val="0"/>
              </a:spcBef>
              <a:buNone/>
            </a:pPr>
            <a:endParaRPr sz="2600"/>
          </a:p>
          <a:p>
            <a:pPr marL="508000" lvl="1" indent="0">
              <a:spcBef>
                <a:spcPts val="0"/>
              </a:spcBef>
              <a:buNone/>
            </a:pPr>
            <a:r>
              <a:rPr lang="en-US" sz="5100"/>
              <a:t>Web search engines (any idea is possible)</a:t>
            </a:r>
          </a:p>
          <a:p>
            <a:pPr marL="508000" lvl="1" indent="0">
              <a:spcBef>
                <a:spcPts val="0"/>
              </a:spcBef>
              <a:buNone/>
            </a:pPr>
            <a:endParaRPr lang="en-US" sz="2600"/>
          </a:p>
          <a:p>
            <a:pPr marL="508000" lvl="1" indent="0">
              <a:spcBef>
                <a:spcPts val="0"/>
              </a:spcBef>
              <a:buNone/>
            </a:pPr>
            <a:r>
              <a:rPr lang="en-US" sz="5100"/>
              <a:t>Search for various religious websites for your state</a:t>
            </a:r>
          </a:p>
          <a:p>
            <a:pPr marL="508000" lvl="1" indent="0">
              <a:spcBef>
                <a:spcPts val="0"/>
              </a:spcBef>
              <a:buNone/>
            </a:pPr>
            <a:endParaRPr lang="en-US" sz="2600"/>
          </a:p>
          <a:p>
            <a:pPr lvl="2">
              <a:spcBef>
                <a:spcPts val="0"/>
              </a:spcBef>
            </a:pPr>
            <a:r>
              <a:rPr lang="en-US" sz="4600"/>
              <a:t>Utilize state or city convention center’s event calendar</a:t>
            </a:r>
          </a:p>
          <a:p>
            <a:pPr lvl="2">
              <a:spcBef>
                <a:spcPts val="0"/>
              </a:spcBef>
            </a:pPr>
            <a:endParaRPr lang="en-US" sz="2300"/>
          </a:p>
          <a:p>
            <a:pPr marL="990600" lvl="2" indent="0">
              <a:spcBef>
                <a:spcPts val="0"/>
              </a:spcBef>
              <a:buNone/>
            </a:pPr>
            <a:r>
              <a:rPr lang="en-US" sz="4000"/>
              <a:t>	Search for upcoming Christian events:	</a:t>
            </a:r>
          </a:p>
          <a:p>
            <a:pPr marL="990600" lvl="2" indent="0">
              <a:spcBef>
                <a:spcPts val="0"/>
              </a:spcBef>
              <a:buNone/>
            </a:pPr>
            <a:endParaRPr lang="en-US" sz="2300"/>
          </a:p>
          <a:p>
            <a:pPr marL="2362200" lvl="4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400"/>
              <a:t>Life Surge</a:t>
            </a:r>
          </a:p>
          <a:p>
            <a:pPr marL="2362200" lvl="4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400"/>
              <a:t>Extraordinary Women</a:t>
            </a:r>
          </a:p>
          <a:p>
            <a:pPr marL="2362200" lvl="4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400"/>
              <a:t>Christian music concerts</a:t>
            </a:r>
          </a:p>
          <a:p>
            <a:pPr marL="2362200" lvl="4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400"/>
              <a:t>Specific Christian denominational state conferences</a:t>
            </a:r>
          </a:p>
          <a:p>
            <a:pPr marL="1479550" lvl="2" indent="-514350">
              <a:spcBef>
                <a:spcPts val="0"/>
              </a:spcBef>
              <a:buSzPts val="2800"/>
              <a:buFont typeface="+mj-lt"/>
              <a:buAutoNum type="arabicPeriod"/>
            </a:pPr>
            <a:endParaRPr/>
          </a:p>
          <a:p>
            <a:pPr marL="25400" lvl="0" indent="0" algn="l" rtl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68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>
          <a:extLst>
            <a:ext uri="{FF2B5EF4-FFF2-40B4-BE49-F238E27FC236}">
              <a16:creationId xmlns:a16="http://schemas.microsoft.com/office/drawing/2014/main" id="{9E8BF93A-C0AA-9542-0343-B417D26AD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">
            <a:extLst>
              <a:ext uri="{FF2B5EF4-FFF2-40B4-BE49-F238E27FC236}">
                <a16:creationId xmlns:a16="http://schemas.microsoft.com/office/drawing/2014/main" id="{C880D407-25E6-B5D2-8B15-AABDBEF5E46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4400"/>
              <a:buFont typeface="Calibri"/>
              <a:buNone/>
            </a:pPr>
            <a:r>
              <a:rPr lang="en-US"/>
              <a:t>Outside the Box for New Volunteers Continued </a:t>
            </a:r>
            <a:endParaRPr/>
          </a:p>
        </p:txBody>
      </p:sp>
      <p:sp>
        <p:nvSpPr>
          <p:cNvPr id="84" name="Google Shape;84;p3">
            <a:extLst>
              <a:ext uri="{FF2B5EF4-FFF2-40B4-BE49-F238E27FC236}">
                <a16:creationId xmlns:a16="http://schemas.microsoft.com/office/drawing/2014/main" id="{F59034BD-0FB3-8BE0-6C2C-A3A0E22202B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441" y="1554479"/>
            <a:ext cx="10969943" cy="431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/>
              <a:t>Target specific groups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00"/>
              <a:t>Christian women’s and men’s leadership conferences</a:t>
            </a:r>
          </a:p>
          <a:p>
            <a:pPr marL="1136650" lvl="2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endParaRPr sz="1200"/>
          </a:p>
          <a:p>
            <a:pPr marL="939800" lvl="1" indent="-457200">
              <a:spcBef>
                <a:spcPts val="0"/>
              </a:spcBef>
              <a:buSzPts val="3200"/>
              <a:buFont typeface="Arial" panose="020B0604020202020204" pitchFamily="34" charset="0"/>
              <a:buChar char="•"/>
            </a:pPr>
            <a:r>
              <a:rPr lang="en-US" sz="3600"/>
              <a:t>Search web sites for regional or state Christian retreat centers &amp; camps</a:t>
            </a:r>
          </a:p>
          <a:p>
            <a:pPr lvl="2" indent="-431800">
              <a:spcBef>
                <a:spcPts val="0"/>
              </a:spcBef>
              <a:buSzPts val="3200"/>
              <a:buFont typeface="Arial" panose="020B0604020202020204" pitchFamily="34" charset="0"/>
              <a:buChar char="•"/>
            </a:pPr>
            <a:r>
              <a:rPr lang="en-US" sz="3100"/>
              <a:t>Look at the web site event calendars</a:t>
            </a:r>
          </a:p>
          <a:p>
            <a:pPr lvl="2" indent="-406400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US" sz="1200"/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/>
              <a:t>Specific denominational leadership events 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00"/>
              <a:t>Target denominations that are active in 4</a:t>
            </a:r>
            <a:r>
              <a:rPr lang="en-US" sz="3100" baseline="30000"/>
              <a:t>th</a:t>
            </a:r>
            <a:r>
              <a:rPr lang="en-US" sz="3100"/>
              <a:t> day events</a:t>
            </a:r>
          </a:p>
          <a:p>
            <a:pPr marL="508000" lvl="1" indent="0">
              <a:spcBef>
                <a:spcPts val="0"/>
              </a:spcBef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03877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>
          <a:extLst>
            <a:ext uri="{FF2B5EF4-FFF2-40B4-BE49-F238E27FC236}">
              <a16:creationId xmlns:a16="http://schemas.microsoft.com/office/drawing/2014/main" id="{FEA5BF9F-DDE4-6E24-5888-4524E0FB0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">
            <a:extLst>
              <a:ext uri="{FF2B5EF4-FFF2-40B4-BE49-F238E27FC236}">
                <a16:creationId xmlns:a16="http://schemas.microsoft.com/office/drawing/2014/main" id="{CCA811AC-A789-D246-8A11-3EC73CB176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4400"/>
              <a:buFont typeface="Calibri"/>
              <a:buNone/>
            </a:pPr>
            <a:r>
              <a:rPr lang="en-US"/>
              <a:t>Keeping Volunteers Engaged &amp; Retention</a:t>
            </a:r>
            <a:endParaRPr/>
          </a:p>
        </p:txBody>
      </p:sp>
      <p:sp>
        <p:nvSpPr>
          <p:cNvPr id="84" name="Google Shape;84;p3">
            <a:extLst>
              <a:ext uri="{FF2B5EF4-FFF2-40B4-BE49-F238E27FC236}">
                <a16:creationId xmlns:a16="http://schemas.microsoft.com/office/drawing/2014/main" id="{D064A6A7-1F02-7A14-10FD-BFAC1E8118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441" y="1060704"/>
            <a:ext cx="10969943" cy="5094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25400" lvl="0" indent="0" algn="ctr">
              <a:spcBef>
                <a:spcPts val="0"/>
              </a:spcBef>
              <a:buNone/>
            </a:pPr>
            <a:endParaRPr lang="en-US" sz="8000" b="1"/>
          </a:p>
          <a:p>
            <a:pPr marL="25400" lvl="0" indent="0" algn="ctr">
              <a:spcBef>
                <a:spcPts val="0"/>
              </a:spcBef>
              <a:buNone/>
            </a:pPr>
            <a:r>
              <a:rPr lang="en-US" sz="12800" b="1"/>
              <a:t>Communicate! Communicate! Communicate!</a:t>
            </a:r>
          </a:p>
          <a:p>
            <a:pPr marL="25400" lvl="0" indent="0" algn="ctr">
              <a:spcBef>
                <a:spcPts val="0"/>
              </a:spcBef>
              <a:buNone/>
            </a:pPr>
            <a:endParaRPr lang="en-US" sz="5600"/>
          </a:p>
          <a:p>
            <a:pPr marL="508000" lvl="1" indent="0">
              <a:spcBef>
                <a:spcPts val="0"/>
              </a:spcBef>
              <a:buNone/>
            </a:pPr>
            <a:endParaRPr lang="en-US" sz="8000"/>
          </a:p>
          <a:p>
            <a:pPr marL="508000" lvl="1" indent="0">
              <a:spcBef>
                <a:spcPts val="0"/>
              </a:spcBef>
              <a:buNone/>
            </a:pPr>
            <a:r>
              <a:rPr lang="en-US" sz="12800"/>
              <a:t>Foster better communication with all Advisory Council volunteer team members</a:t>
            </a:r>
          </a:p>
          <a:p>
            <a:pPr marL="508000" lvl="1" indent="0">
              <a:spcBef>
                <a:spcPts val="0"/>
              </a:spcBef>
              <a:buNone/>
            </a:pPr>
            <a:endParaRPr lang="en-US" sz="6400"/>
          </a:p>
          <a:p>
            <a:pPr marL="508000" lvl="1" indent="0">
              <a:spcBef>
                <a:spcPts val="0"/>
              </a:spcBef>
              <a:buNone/>
            </a:pPr>
            <a:r>
              <a:rPr lang="en-US" sz="12800"/>
              <a:t>Avoid dry seasons by using</a:t>
            </a:r>
          </a:p>
          <a:p>
            <a:pPr lvl="1">
              <a:spcBef>
                <a:spcPts val="0"/>
              </a:spcBef>
            </a:pPr>
            <a:endParaRPr lang="en-US" sz="6400"/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1200"/>
              <a:t>Monthly newsletters, emails, and phone calls</a:t>
            </a:r>
          </a:p>
          <a:p>
            <a:pPr lvl="2">
              <a:spcBef>
                <a:spcPts val="0"/>
              </a:spcBef>
            </a:pPr>
            <a:endParaRPr lang="en-US" sz="11200"/>
          </a:p>
          <a:p>
            <a:pPr lvl="2">
              <a:spcBef>
                <a:spcPts val="0"/>
              </a:spcBef>
            </a:pPr>
            <a:r>
              <a:rPr lang="en-US" sz="11200"/>
              <a:t>Learn how to use Kairos Messenger </a:t>
            </a:r>
          </a:p>
          <a:p>
            <a:pPr lvl="3">
              <a:spcBef>
                <a:spcPts val="0"/>
              </a:spcBef>
            </a:pPr>
            <a:endParaRPr lang="en-US" sz="5100"/>
          </a:p>
          <a:p>
            <a:pPr lvl="3">
              <a:spcBef>
                <a:spcPts val="0"/>
              </a:spcBef>
            </a:pPr>
            <a:r>
              <a:rPr lang="en-US" sz="9600"/>
              <a:t>Print out a list of your volunteers and call your inactive volunteers</a:t>
            </a:r>
          </a:p>
          <a:p>
            <a:pPr lvl="3">
              <a:spcBef>
                <a:spcPts val="0"/>
              </a:spcBef>
            </a:pPr>
            <a:r>
              <a:rPr lang="en-US" sz="9600"/>
              <a:t>It’s a good way to send group emails.</a:t>
            </a:r>
          </a:p>
          <a:p>
            <a:pPr lvl="3">
              <a:spcBef>
                <a:spcPts val="0"/>
              </a:spcBef>
            </a:pPr>
            <a:r>
              <a:rPr lang="en-US" sz="9600"/>
              <a:t>You can filter your searches</a:t>
            </a:r>
          </a:p>
          <a:p>
            <a:pPr marL="1473200" lvl="3" indent="0">
              <a:spcBef>
                <a:spcPts val="0"/>
              </a:spcBef>
              <a:buNone/>
            </a:pPr>
            <a:endParaRPr lang="en-US" sz="9600"/>
          </a:p>
          <a:p>
            <a:pPr lvl="4">
              <a:spcBef>
                <a:spcPts val="0"/>
              </a:spcBef>
            </a:pPr>
            <a:endParaRPr lang="en-US" sz="3600"/>
          </a:p>
          <a:p>
            <a:pPr marL="1930400" lvl="4" indent="0">
              <a:spcBef>
                <a:spcPts val="0"/>
              </a:spcBef>
              <a:buNone/>
            </a:pPr>
            <a:br>
              <a:rPr lang="en-US"/>
            </a:br>
            <a:br>
              <a:rPr lang="en-US"/>
            </a:br>
            <a:endParaRPr lang="en-US"/>
          </a:p>
          <a:p>
            <a:pPr marL="1930400" lvl="4" indent="0">
              <a:spcBef>
                <a:spcPts val="0"/>
              </a:spcBef>
              <a:buNone/>
            </a:pPr>
            <a:r>
              <a:rPr lang="en-US"/>
              <a:t>													</a:t>
            </a:r>
          </a:p>
          <a:p>
            <a:pPr marL="1930400" lvl="4" indent="0">
              <a:spcBef>
                <a:spcPts val="0"/>
              </a:spcBef>
              <a:buNone/>
            </a:pPr>
            <a:endParaRPr lang="en-US"/>
          </a:p>
          <a:p>
            <a:pPr marL="508000" lvl="1" indent="0">
              <a:spcBef>
                <a:spcPts val="0"/>
              </a:spcBef>
              <a:buNone/>
            </a:pPr>
            <a:endParaRPr lang="en-US"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72244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>
          <a:extLst>
            <a:ext uri="{FF2B5EF4-FFF2-40B4-BE49-F238E27FC236}">
              <a16:creationId xmlns:a16="http://schemas.microsoft.com/office/drawing/2014/main" id="{0B6CCA20-BBE0-8A4B-1291-73E42AE9C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">
            <a:extLst>
              <a:ext uri="{FF2B5EF4-FFF2-40B4-BE49-F238E27FC236}">
                <a16:creationId xmlns:a16="http://schemas.microsoft.com/office/drawing/2014/main" id="{F9F776F3-FACC-32F5-08AD-572D1408FE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4400"/>
              <a:buFont typeface="Calibri"/>
              <a:buNone/>
            </a:pPr>
            <a:r>
              <a:rPr lang="en-US"/>
              <a:t>Everyone Wants to Join a Winning Team</a:t>
            </a:r>
            <a:endParaRPr/>
          </a:p>
        </p:txBody>
      </p:sp>
      <p:sp>
        <p:nvSpPr>
          <p:cNvPr id="84" name="Google Shape;84;p3">
            <a:extLst>
              <a:ext uri="{FF2B5EF4-FFF2-40B4-BE49-F238E27FC236}">
                <a16:creationId xmlns:a16="http://schemas.microsoft.com/office/drawing/2014/main" id="{4D824C81-B449-D52B-4EE3-11B4C1F1783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441" y="1554479"/>
            <a:ext cx="10969943" cy="431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lvl="0">
              <a:spcBef>
                <a:spcPts val="0"/>
              </a:spcBef>
            </a:pPr>
            <a:r>
              <a:rPr lang="en-US" sz="3400"/>
              <a:t>Celebrate new and potential volunteers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400"/>
              <a:t>Recognize new volunteers at all Kairos events</a:t>
            </a:r>
          </a:p>
          <a:p>
            <a:pPr lvl="2">
              <a:spcBef>
                <a:spcPts val="0"/>
              </a:spcBef>
            </a:pPr>
            <a:r>
              <a:rPr lang="en-US" sz="2600"/>
              <a:t>Personally thank new potential volunteers that attend Kairos events</a:t>
            </a:r>
          </a:p>
          <a:p>
            <a:pPr lvl="2">
              <a:spcBef>
                <a:spcPts val="0"/>
              </a:spcBef>
            </a:pPr>
            <a:r>
              <a:rPr lang="en-US" sz="2600"/>
              <a:t>Advisory Council leaders and seasoned volunteers should send a personal thank you note to any new potential volunteer that attends any of these</a:t>
            </a:r>
          </a:p>
          <a:p>
            <a:pPr marL="1905000" lvl="3" indent="-457200">
              <a:spcBef>
                <a:spcPts val="0"/>
              </a:spcBef>
              <a:buFont typeface="+mj-lt"/>
              <a:buAutoNum type="arabicPeriod"/>
            </a:pPr>
            <a:r>
              <a:rPr lang="en-US" sz="2400"/>
              <a:t>Kairos training day</a:t>
            </a:r>
          </a:p>
          <a:p>
            <a:pPr marL="1905000" lvl="3" indent="-457200">
              <a:spcBef>
                <a:spcPts val="0"/>
              </a:spcBef>
              <a:buFont typeface="+mj-lt"/>
              <a:buAutoNum type="arabicPeriod"/>
            </a:pPr>
            <a:r>
              <a:rPr lang="en-US" sz="2400"/>
              <a:t>Coffee group gatherings</a:t>
            </a:r>
          </a:p>
          <a:p>
            <a:pPr marL="1905000" lvl="3" indent="-457200">
              <a:spcBef>
                <a:spcPts val="0"/>
              </a:spcBef>
              <a:buFont typeface="+mj-lt"/>
              <a:buAutoNum type="arabicPeriod"/>
            </a:pPr>
            <a:r>
              <a:rPr lang="en-US" sz="2400"/>
              <a:t>Cookouts</a:t>
            </a:r>
          </a:p>
          <a:p>
            <a:pPr marL="1905000" lvl="3" indent="-457200">
              <a:spcBef>
                <a:spcPts val="0"/>
              </a:spcBef>
              <a:buFont typeface="+mj-lt"/>
              <a:buAutoNum type="arabicPeriod"/>
            </a:pPr>
            <a:r>
              <a:rPr lang="en-US" sz="2400"/>
              <a:t>Kairos team formation weekends</a:t>
            </a:r>
          </a:p>
          <a:p>
            <a:pPr marL="1905000" lvl="3" indent="-457200">
              <a:spcBef>
                <a:spcPts val="0"/>
              </a:spcBef>
              <a:buFont typeface="+mj-lt"/>
              <a:buAutoNum type="arabicPeriod"/>
            </a:pPr>
            <a:r>
              <a:rPr lang="en-US" sz="2400"/>
              <a:t>Kairos closing events </a:t>
            </a:r>
          </a:p>
          <a:p>
            <a:pPr marL="25400" lvl="0" indent="0" algn="l" rtl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sz="3000"/>
          </a:p>
          <a:p>
            <a:pPr marL="914400" lvl="1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–"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233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>
          <a:extLst>
            <a:ext uri="{FF2B5EF4-FFF2-40B4-BE49-F238E27FC236}">
              <a16:creationId xmlns:a16="http://schemas.microsoft.com/office/drawing/2014/main" id="{F89B1FB5-5E89-0068-E339-FE699060D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">
            <a:extLst>
              <a:ext uri="{FF2B5EF4-FFF2-40B4-BE49-F238E27FC236}">
                <a16:creationId xmlns:a16="http://schemas.microsoft.com/office/drawing/2014/main" id="{12768F80-58E9-50B1-8D69-4CA4712A21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25817" y="457200"/>
            <a:ext cx="11186319" cy="859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Build a Kairos Community Within Your AC Groups</a:t>
            </a:r>
            <a:br>
              <a:rPr lang="en-US"/>
            </a:br>
            <a:br>
              <a:rPr lang="en-US"/>
            </a:br>
            <a:br>
              <a:rPr lang="en-US"/>
            </a:br>
            <a:endParaRPr/>
          </a:p>
        </p:txBody>
      </p:sp>
      <p:sp>
        <p:nvSpPr>
          <p:cNvPr id="84" name="Google Shape;84;p3">
            <a:extLst>
              <a:ext uri="{FF2B5EF4-FFF2-40B4-BE49-F238E27FC236}">
                <a16:creationId xmlns:a16="http://schemas.microsoft.com/office/drawing/2014/main" id="{E98F3C1A-B70C-9304-2955-916FAE6813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440" y="1316736"/>
            <a:ext cx="10969943" cy="4294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508000" lvl="1" indent="0">
              <a:spcBef>
                <a:spcPts val="0"/>
              </a:spcBef>
              <a:buNone/>
            </a:pPr>
            <a:endParaRPr lang="en-US" sz="1800"/>
          </a:p>
          <a:p>
            <a:pPr lvl="1">
              <a:spcBef>
                <a:spcPts val="0"/>
              </a:spcBef>
            </a:pPr>
            <a:r>
              <a:rPr lang="en-US" sz="3500"/>
              <a:t>Benefits</a:t>
            </a:r>
          </a:p>
          <a:p>
            <a:pPr lvl="1">
              <a:spcBef>
                <a:spcPts val="0"/>
              </a:spcBef>
            </a:pPr>
            <a:endParaRPr lang="en-US" sz="2000"/>
          </a:p>
          <a:p>
            <a:pPr lvl="2">
              <a:spcBef>
                <a:spcPts val="0"/>
              </a:spcBef>
            </a:pPr>
            <a:r>
              <a:rPr lang="en-US" sz="3100"/>
              <a:t>They will stay engaged</a:t>
            </a:r>
          </a:p>
          <a:p>
            <a:pPr lvl="2">
              <a:spcBef>
                <a:spcPts val="0"/>
              </a:spcBef>
            </a:pPr>
            <a:r>
              <a:rPr lang="en-US" sz="3100"/>
              <a:t>They will have greater sense of purpose</a:t>
            </a:r>
          </a:p>
          <a:p>
            <a:pPr lvl="2">
              <a:spcBef>
                <a:spcPts val="0"/>
              </a:spcBef>
            </a:pPr>
            <a:r>
              <a:rPr lang="en-US" sz="3100"/>
              <a:t>They will remain committed to the Kairos Prison Ministry mission</a:t>
            </a:r>
          </a:p>
          <a:p>
            <a:pPr marL="990600" lvl="2" indent="0">
              <a:spcBef>
                <a:spcPts val="0"/>
              </a:spcBef>
              <a:buNone/>
            </a:pPr>
            <a:endParaRPr lang="en-US" sz="2200"/>
          </a:p>
          <a:p>
            <a:pPr lvl="1">
              <a:spcBef>
                <a:spcPts val="0"/>
              </a:spcBef>
            </a:pPr>
            <a:r>
              <a:rPr lang="en-US" sz="3500"/>
              <a:t>Engagement Ideas</a:t>
            </a:r>
          </a:p>
          <a:p>
            <a:pPr lvl="1">
              <a:spcBef>
                <a:spcPts val="0"/>
              </a:spcBef>
            </a:pPr>
            <a:endParaRPr lang="en-US" sz="1800"/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00"/>
              <a:t>Monthly coffee gatherings</a:t>
            </a:r>
            <a:endParaRPr lang="en-US" sz="1900"/>
          </a:p>
          <a:p>
            <a:pPr lvl="2">
              <a:spcBef>
                <a:spcPts val="0"/>
              </a:spcBef>
            </a:pPr>
            <a:r>
              <a:rPr lang="en-US" sz="3100"/>
              <a:t>Annual cookouts (include the whole family)</a:t>
            </a:r>
            <a:endParaRPr lang="en-US" sz="1800"/>
          </a:p>
          <a:p>
            <a:pPr lvl="2">
              <a:spcBef>
                <a:spcPts val="0"/>
              </a:spcBef>
            </a:pPr>
            <a:r>
              <a:rPr lang="en-US" sz="3100"/>
              <a:t>Host a new volunteer orientation day once or twice a year</a:t>
            </a:r>
          </a:p>
          <a:p>
            <a:pPr marL="990600" lvl="2" indent="0">
              <a:spcBef>
                <a:spcPts val="0"/>
              </a:spcBef>
              <a:buNone/>
            </a:pPr>
            <a:endParaRPr lang="en-US" sz="1800"/>
          </a:p>
          <a:p>
            <a:pPr lvl="4">
              <a:spcBef>
                <a:spcPts val="0"/>
              </a:spcBef>
            </a:pPr>
            <a:r>
              <a:rPr lang="en-US" sz="3100"/>
              <a:t>Limit orientation day to 2 to 3 hours </a:t>
            </a:r>
          </a:p>
          <a:p>
            <a:pPr marL="1473200" lvl="3" indent="0">
              <a:spcBef>
                <a:spcPts val="0"/>
              </a:spcBef>
              <a:buNone/>
            </a:pPr>
            <a:r>
              <a:rPr lang="en-US" sz="2600"/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6248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>
          <a:extLst>
            <a:ext uri="{FF2B5EF4-FFF2-40B4-BE49-F238E27FC236}">
              <a16:creationId xmlns:a16="http://schemas.microsoft.com/office/drawing/2014/main" id="{EAD2F6D8-2E83-A55F-264F-AF5C395F2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">
            <a:extLst>
              <a:ext uri="{FF2B5EF4-FFF2-40B4-BE49-F238E27FC236}">
                <a16:creationId xmlns:a16="http://schemas.microsoft.com/office/drawing/2014/main" id="{6AE18B77-3941-09F2-F217-9F08D6AB4A6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943" cy="1051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br>
              <a:rPr lang="en-US" sz="4000"/>
            </a:br>
            <a:r>
              <a:rPr lang="en-US" sz="4000"/>
              <a:t>In Closing</a:t>
            </a:r>
            <a:br>
              <a:rPr lang="en-US" sz="4000"/>
            </a:br>
            <a:r>
              <a:rPr lang="en-US" sz="4000"/>
              <a:t>Get Out of the Boat </a:t>
            </a:r>
            <a:br>
              <a:rPr lang="en-US" sz="4000"/>
            </a:br>
            <a:endParaRPr sz="4000"/>
          </a:p>
        </p:txBody>
      </p:sp>
      <p:sp>
        <p:nvSpPr>
          <p:cNvPr id="84" name="Google Shape;84;p3">
            <a:extLst>
              <a:ext uri="{FF2B5EF4-FFF2-40B4-BE49-F238E27FC236}">
                <a16:creationId xmlns:a16="http://schemas.microsoft.com/office/drawing/2014/main" id="{267F23E0-F658-10B1-7E6B-13B25EE7FED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3449" y="1551432"/>
            <a:ext cx="10969943" cy="3755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508000" lvl="1" indent="0">
              <a:spcBef>
                <a:spcPts val="0"/>
              </a:spcBef>
              <a:buNone/>
            </a:pPr>
            <a:r>
              <a:rPr lang="en-US" sz="12800" b="1"/>
              <a:t>MATTHEW 14:22-33</a:t>
            </a:r>
          </a:p>
          <a:p>
            <a:pPr lvl="1">
              <a:spcBef>
                <a:spcPts val="0"/>
              </a:spcBef>
            </a:pPr>
            <a:endParaRPr lang="en-US" sz="5100"/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1200"/>
              <a:t>Overcome your fears</a:t>
            </a:r>
          </a:p>
          <a:p>
            <a:pPr marL="508000" lvl="1" indent="0">
              <a:spcBef>
                <a:spcPts val="0"/>
              </a:spcBef>
              <a:buNone/>
            </a:pPr>
            <a:endParaRPr lang="en-US" sz="5600"/>
          </a:p>
          <a:p>
            <a:pPr lvl="2">
              <a:spcBef>
                <a:spcPts val="0"/>
              </a:spcBef>
            </a:pPr>
            <a:r>
              <a:rPr lang="en-US" sz="11200"/>
              <a:t>Don’t focus on your situation or circumstances</a:t>
            </a:r>
          </a:p>
          <a:p>
            <a:pPr marL="990600" lvl="2" indent="0">
              <a:spcBef>
                <a:spcPts val="0"/>
              </a:spcBef>
              <a:buNone/>
            </a:pPr>
            <a:endParaRPr lang="en-US" sz="5600"/>
          </a:p>
          <a:p>
            <a:pPr lvl="2">
              <a:spcBef>
                <a:spcPts val="0"/>
              </a:spcBef>
            </a:pPr>
            <a:r>
              <a:rPr lang="en-US" sz="11200"/>
              <a:t>Step out of your comfort zone and focus on Jesus</a:t>
            </a:r>
          </a:p>
          <a:p>
            <a:pPr lvl="2">
              <a:spcBef>
                <a:spcPts val="0"/>
              </a:spcBef>
            </a:pPr>
            <a:endParaRPr lang="en-US" sz="5600"/>
          </a:p>
          <a:p>
            <a:pPr lvl="2">
              <a:spcBef>
                <a:spcPts val="0"/>
              </a:spcBef>
            </a:pPr>
            <a:r>
              <a:rPr lang="en-US" sz="11200"/>
              <a:t>Walk boldly into the mission field that God has called you to serve in – Kairos Prison Ministry </a:t>
            </a:r>
          </a:p>
          <a:p>
            <a:pPr marL="990600" lvl="2" indent="0">
              <a:spcBef>
                <a:spcPts val="0"/>
              </a:spcBef>
              <a:buNone/>
            </a:pPr>
            <a:r>
              <a:rPr lang="en-US" sz="5600"/>
              <a:t> </a:t>
            </a:r>
          </a:p>
          <a:p>
            <a:pPr lvl="2">
              <a:spcBef>
                <a:spcPts val="0"/>
              </a:spcBef>
            </a:pPr>
            <a:r>
              <a:rPr lang="en-US" sz="11200"/>
              <a:t>Don’t stop until all have heard (Romans 10:14 NIV)</a:t>
            </a:r>
          </a:p>
          <a:p>
            <a:pPr marL="1473200" lvl="3" indent="0">
              <a:spcBef>
                <a:spcPts val="0"/>
              </a:spcBef>
              <a:buNone/>
            </a:pPr>
            <a:r>
              <a:rPr lang="en-US" sz="2600"/>
              <a:t> </a:t>
            </a:r>
          </a:p>
          <a:p>
            <a:pPr marL="508000" lvl="1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66529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>
          <a:extLst>
            <a:ext uri="{FF2B5EF4-FFF2-40B4-BE49-F238E27FC236}">
              <a16:creationId xmlns:a16="http://schemas.microsoft.com/office/drawing/2014/main" id="{FB6F5E77-413F-07A5-36C3-5F71FF30A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D49A17-9D39-F8D2-5E81-7DD20004C1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13"/>
          <a:stretch>
            <a:fillRect/>
          </a:stretch>
        </p:blipFill>
        <p:spPr>
          <a:xfrm rot="20993307">
            <a:off x="3990179" y="572487"/>
            <a:ext cx="4513996" cy="5787972"/>
          </a:xfrm>
          <a:prstGeom prst="rect">
            <a:avLst/>
          </a:prstGeom>
          <a:ln>
            <a:solidFill>
              <a:schemeClr val="bg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709351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>
          <a:extLst>
            <a:ext uri="{FF2B5EF4-FFF2-40B4-BE49-F238E27FC236}">
              <a16:creationId xmlns:a16="http://schemas.microsoft.com/office/drawing/2014/main" id="{9CC28BC0-0142-C8CB-9AF7-C353483B6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">
            <a:extLst>
              <a:ext uri="{FF2B5EF4-FFF2-40B4-BE49-F238E27FC236}">
                <a16:creationId xmlns:a16="http://schemas.microsoft.com/office/drawing/2014/main" id="{F16BF41D-7576-A20E-9EC0-189D937DD8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4400"/>
              <a:buFont typeface="Calibri"/>
              <a:buNone/>
            </a:pPr>
            <a:r>
              <a:rPr lang="en-US"/>
              <a:t>Outside the Box for new Volunteers – Continued </a:t>
            </a:r>
            <a:endParaRPr/>
          </a:p>
        </p:txBody>
      </p:sp>
      <p:sp>
        <p:nvSpPr>
          <p:cNvPr id="84" name="Google Shape;84;p3">
            <a:extLst>
              <a:ext uri="{FF2B5EF4-FFF2-40B4-BE49-F238E27FC236}">
                <a16:creationId xmlns:a16="http://schemas.microsoft.com/office/drawing/2014/main" id="{4E8F1848-26BD-ED1C-4D1A-A0F67E6555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441" y="1554479"/>
            <a:ext cx="10969943" cy="431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spcBef>
                <a:spcPts val="0"/>
              </a:spcBef>
            </a:pPr>
            <a:r>
              <a:rPr lang="en-US" sz="3000"/>
              <a:t>Target Specific Topics in your internet searches</a:t>
            </a:r>
          </a:p>
          <a:p>
            <a:pPr lvl="1">
              <a:spcBef>
                <a:spcPts val="0"/>
              </a:spcBef>
            </a:pPr>
            <a:r>
              <a:rPr lang="en-US" sz="2600"/>
              <a:t>Christian Women's Groups</a:t>
            </a:r>
          </a:p>
          <a:p>
            <a:pPr lvl="1">
              <a:spcBef>
                <a:spcPts val="0"/>
              </a:spcBef>
            </a:pPr>
            <a:r>
              <a:rPr lang="en-US" sz="2600"/>
              <a:t>Christian Men’s Groups</a:t>
            </a:r>
            <a:endParaRPr/>
          </a:p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 sz="3000"/>
              <a:t>Search Regional or State Christian Retreat Centers &amp;Camps</a:t>
            </a:r>
            <a:endParaRPr sz="3000"/>
          </a:p>
          <a:p>
            <a:pPr marL="914400" lvl="1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–"/>
            </a:pPr>
            <a:r>
              <a:rPr lang="en-US"/>
              <a:t>Event Calendars</a:t>
            </a:r>
          </a:p>
          <a:p>
            <a:pPr lvl="2" indent="-406400">
              <a:spcBef>
                <a:spcPts val="0"/>
              </a:spcBef>
              <a:buSzPts val="2800"/>
              <a:buChar char="–"/>
            </a:pPr>
            <a:r>
              <a:rPr lang="en-US"/>
              <a:t>Click on events</a:t>
            </a:r>
          </a:p>
          <a:p>
            <a:pPr lvl="2" indent="-406400">
              <a:spcBef>
                <a:spcPts val="0"/>
              </a:spcBef>
              <a:buSzPts val="2800"/>
              <a:buChar char="–"/>
            </a:pPr>
            <a:r>
              <a:rPr lang="en-US"/>
              <a:t>Then click on Contact us </a:t>
            </a:r>
            <a:endParaRPr/>
          </a:p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 sz="3000"/>
              <a:t>Christian or Bible Colleges</a:t>
            </a:r>
            <a:endParaRPr sz="3000"/>
          </a:p>
          <a:p>
            <a:pPr marL="914400" lvl="1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–"/>
            </a:pPr>
            <a:r>
              <a:rPr lang="en-US"/>
              <a:t>Administration Office or Campus Service-learning Office</a:t>
            </a:r>
            <a:endParaRPr/>
          </a:p>
          <a:p>
            <a:pPr marL="914400" lvl="1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–"/>
            </a:pPr>
            <a:r>
              <a:rPr lang="en-US"/>
              <a:t>On Campus volunteer fair or events (Event Calander page)</a:t>
            </a:r>
          </a:p>
          <a:p>
            <a:pPr marL="914400" lvl="1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–"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598AC5-585E-D5C8-93FB-EC620E7B97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029" y="0"/>
            <a:ext cx="113287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274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"/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4400"/>
              <a:buFont typeface="Calibri"/>
              <a:buNone/>
            </a:pPr>
            <a:r>
              <a:rPr lang="en-US"/>
              <a:t>PRAYER &amp; DEVOTIONAL</a:t>
            </a:r>
            <a:endParaRPr/>
          </a:p>
        </p:txBody>
      </p:sp>
      <p:sp>
        <p:nvSpPr>
          <p:cNvPr id="84" name="Google Shape;84;p3"/>
          <p:cNvSpPr txBox="1">
            <a:spLocks noGrp="1"/>
          </p:cNvSpPr>
          <p:nvPr>
            <p:ph type="body" idx="1"/>
          </p:nvPr>
        </p:nvSpPr>
        <p:spPr>
          <a:xfrm>
            <a:off x="609441" y="2231136"/>
            <a:ext cx="10969943" cy="2762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/>
              <a:t>THEN I HEARD THE VOICE OF THE LORD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/>
              <a:t>SAYING, “WHOM SHALL I SEND? AND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/>
              <a:t>WHO WILL GO FOR US?” AND I SAID,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/>
              <a:t>“HERE AM I. SEND ME!” (ISAIAH 6:8)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>
          <a:extLst>
            <a:ext uri="{FF2B5EF4-FFF2-40B4-BE49-F238E27FC236}">
              <a16:creationId xmlns:a16="http://schemas.microsoft.com/office/drawing/2014/main" id="{01822D4F-F6A9-0665-6CC2-A0192469E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">
            <a:extLst>
              <a:ext uri="{FF2B5EF4-FFF2-40B4-BE49-F238E27FC236}">
                <a16:creationId xmlns:a16="http://schemas.microsoft.com/office/drawing/2014/main" id="{9E813DDD-E50F-C6B5-7AF3-240D3B2776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4400"/>
              <a:buFont typeface="Calibri"/>
              <a:buNone/>
            </a:pPr>
            <a:r>
              <a:rPr lang="en-US"/>
              <a:t>EQUIPPED TO GROW</a:t>
            </a:r>
            <a:endParaRPr/>
          </a:p>
        </p:txBody>
      </p:sp>
      <p:sp>
        <p:nvSpPr>
          <p:cNvPr id="84" name="Google Shape;84;p3">
            <a:extLst>
              <a:ext uri="{FF2B5EF4-FFF2-40B4-BE49-F238E27FC236}">
                <a16:creationId xmlns:a16="http://schemas.microsoft.com/office/drawing/2014/main" id="{5E8AC899-9CD9-942D-9C6F-18FC6BA6A9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441" y="2231136"/>
            <a:ext cx="10969943" cy="3636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/>
              <a:t>“MAY HE EQUIP YOU WITH ALL YOU NEED FOR DOING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/>
              <a:t>HIS WILL. MAY HE PRODUCE IN YOU, THROUGH THE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/>
              <a:t>POWER OF JESUS CHRIST, EVERY GOOD THING THAT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/>
              <a:t>IS PLEASING TO HIM.” HEBREWS 13:21 (NLT)</a:t>
            </a:r>
            <a:endParaRPr sz="3600"/>
          </a:p>
        </p:txBody>
      </p:sp>
    </p:spTree>
    <p:extLst>
      <p:ext uri="{BB962C8B-B14F-4D97-AF65-F5344CB8AC3E}">
        <p14:creationId xmlns:p14="http://schemas.microsoft.com/office/powerpoint/2010/main" val="4217007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>
          <a:extLst>
            <a:ext uri="{FF2B5EF4-FFF2-40B4-BE49-F238E27FC236}">
              <a16:creationId xmlns:a16="http://schemas.microsoft.com/office/drawing/2014/main" id="{F359BE1C-FEC3-3802-8170-15FFFBC8A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">
            <a:extLst>
              <a:ext uri="{FF2B5EF4-FFF2-40B4-BE49-F238E27FC236}">
                <a16:creationId xmlns:a16="http://schemas.microsoft.com/office/drawing/2014/main" id="{9E32C705-569B-457C-D070-625DCD4AD84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4400"/>
              <a:buFont typeface="Calibri"/>
              <a:buNone/>
            </a:pPr>
            <a:r>
              <a:rPr lang="en-US"/>
              <a:t>EQUIPPIED OTHERS FOR THE JOURNEY</a:t>
            </a:r>
            <a:endParaRPr/>
          </a:p>
        </p:txBody>
      </p:sp>
      <p:sp>
        <p:nvSpPr>
          <p:cNvPr id="84" name="Google Shape;84;p3">
            <a:extLst>
              <a:ext uri="{FF2B5EF4-FFF2-40B4-BE49-F238E27FC236}">
                <a16:creationId xmlns:a16="http://schemas.microsoft.com/office/drawing/2014/main" id="{0BE76EC3-BD6F-E499-0067-2CE161E6D39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38913" y="2231136"/>
            <a:ext cx="11140472" cy="3636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71500" indent="-5715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/>
              <a:t>WE MUST BE EQUIPPED OURSELVES</a:t>
            </a:r>
          </a:p>
          <a:p>
            <a:pPr marL="571500" indent="-571500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sz="2800"/>
          </a:p>
          <a:p>
            <a:pPr marL="571500" indent="-5715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/>
              <a:t>EQUIPPED VOLUNTEERS TO BECOME AMBASSADORS</a:t>
            </a:r>
          </a:p>
          <a:p>
            <a:pPr marL="0" indent="0">
              <a:spcBef>
                <a:spcPts val="0"/>
              </a:spcBef>
              <a:buNone/>
            </a:pPr>
            <a:endParaRPr lang="en-US" sz="2800"/>
          </a:p>
          <a:p>
            <a:pPr marL="571500" indent="-5715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/>
              <a:t>RECUITMENT IS ABOUT RELATIONSHIPS, NOT JUST FILLING POSITIONS</a:t>
            </a:r>
          </a:p>
          <a:p>
            <a:pPr marL="571500" indent="-571500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sz="2800"/>
          </a:p>
          <a:p>
            <a:pPr marL="571500" indent="-5715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/>
              <a:t>GROWTH HAPPENS WHEN WE INVEST IN OTHERS</a:t>
            </a:r>
            <a:endParaRPr sz="2800"/>
          </a:p>
        </p:txBody>
      </p:sp>
    </p:spTree>
    <p:extLst>
      <p:ext uri="{BB962C8B-B14F-4D97-AF65-F5344CB8AC3E}">
        <p14:creationId xmlns:p14="http://schemas.microsoft.com/office/powerpoint/2010/main" val="3336942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>
          <a:extLst>
            <a:ext uri="{FF2B5EF4-FFF2-40B4-BE49-F238E27FC236}">
              <a16:creationId xmlns:a16="http://schemas.microsoft.com/office/drawing/2014/main" id="{7FC27CFB-3725-7D17-0190-01207BF41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">
            <a:extLst>
              <a:ext uri="{FF2B5EF4-FFF2-40B4-BE49-F238E27FC236}">
                <a16:creationId xmlns:a16="http://schemas.microsoft.com/office/drawing/2014/main" id="{1AE3B3ED-5114-D7C7-2BA3-E30D11B867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4400"/>
              <a:buFont typeface="Calibri"/>
              <a:buNone/>
            </a:pPr>
            <a:r>
              <a:rPr lang="en-US"/>
              <a:t>KAIROS BEST PRACTICE FOR TRAIN &amp; EQUIP</a:t>
            </a:r>
            <a:endParaRPr/>
          </a:p>
        </p:txBody>
      </p:sp>
      <p:sp>
        <p:nvSpPr>
          <p:cNvPr id="84" name="Google Shape;84;p3">
            <a:extLst>
              <a:ext uri="{FF2B5EF4-FFF2-40B4-BE49-F238E27FC236}">
                <a16:creationId xmlns:a16="http://schemas.microsoft.com/office/drawing/2014/main" id="{E3AD8783-D9E4-BC8F-B5E1-56CA8E5A6E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441" y="1243584"/>
            <a:ext cx="10969943" cy="4818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71500" indent="-5715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/>
              <a:t>CHALLENGE TEAM MEMBER TO REPLACE THEMSELVES ON SUBSEQUENT TEAMS</a:t>
            </a:r>
          </a:p>
          <a:p>
            <a:pPr marL="571500" indent="-571500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sz="1400"/>
          </a:p>
          <a:p>
            <a:pPr marL="571500" indent="-5715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/>
              <a:t>DON’T ASSUME PEOPLE ALREADY KNOW WHAT TO SAY OR DO</a:t>
            </a:r>
          </a:p>
          <a:p>
            <a:pPr marL="0" indent="0">
              <a:spcBef>
                <a:spcPts val="0"/>
              </a:spcBef>
              <a:buNone/>
            </a:pPr>
            <a:endParaRPr lang="en-US" sz="1400"/>
          </a:p>
          <a:p>
            <a:pPr marL="571500" indent="-5715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/>
              <a:t>PROVIDE THEM WITH RESOURCES FROM:</a:t>
            </a:r>
          </a:p>
          <a:p>
            <a:pPr marL="1028700" lvl="1" indent="-5715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>
                <a:hlinkClick r:id="rId3"/>
              </a:rPr>
              <a:t>www.mykairos.org/downloads/recruting</a:t>
            </a:r>
            <a:r>
              <a:rPr lang="en-US"/>
              <a:t>	</a:t>
            </a:r>
          </a:p>
          <a:p>
            <a:pPr marL="1028700" lvl="1" indent="-5715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/>
              <a:t>Provide them with brochures</a:t>
            </a:r>
          </a:p>
          <a:p>
            <a:pPr marL="1028700" lvl="1" indent="-5715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/>
              <a:t>Elevator speeches</a:t>
            </a:r>
          </a:p>
          <a:p>
            <a:pPr marL="1028700" lvl="1" indent="-5715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/>
              <a:t>Volunteer sign up cards</a:t>
            </a:r>
          </a:p>
          <a:p>
            <a:pPr marL="1485900" lvl="2" indent="-5715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/>
              <a:t>Must obtain the person’s name, email address, and phone number for follow up</a:t>
            </a:r>
          </a:p>
          <a:p>
            <a:pPr marL="1485900" lvl="2" indent="-571500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/>
          </a:p>
          <a:p>
            <a:pPr marL="1485900" lvl="2" indent="-571500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sz="2000"/>
          </a:p>
          <a:p>
            <a:pPr marL="571500" indent="-571500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2929389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>
          <a:extLst>
            <a:ext uri="{FF2B5EF4-FFF2-40B4-BE49-F238E27FC236}">
              <a16:creationId xmlns:a16="http://schemas.microsoft.com/office/drawing/2014/main" id="{650EF72C-116E-EF45-9355-306C0A777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">
            <a:extLst>
              <a:ext uri="{FF2B5EF4-FFF2-40B4-BE49-F238E27FC236}">
                <a16:creationId xmlns:a16="http://schemas.microsoft.com/office/drawing/2014/main" id="{0019913B-F0CC-390E-4767-88D3D653982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4400"/>
              <a:buFont typeface="Calibri"/>
              <a:buNone/>
            </a:pPr>
            <a:r>
              <a:rPr lang="en-US" sz="3600"/>
              <a:t>BASIC ITEMS OR SALES MATERIALS NEEDED</a:t>
            </a:r>
            <a:br>
              <a:rPr lang="en-US" sz="3600"/>
            </a:br>
            <a:r>
              <a:rPr lang="en-US" sz="3600"/>
              <a:t>TO EQUIP &amp; GROW NEW VOLUNTEERS</a:t>
            </a:r>
            <a:endParaRPr sz="3600"/>
          </a:p>
        </p:txBody>
      </p:sp>
      <p:sp>
        <p:nvSpPr>
          <p:cNvPr id="84" name="Google Shape;84;p3">
            <a:extLst>
              <a:ext uri="{FF2B5EF4-FFF2-40B4-BE49-F238E27FC236}">
                <a16:creationId xmlns:a16="http://schemas.microsoft.com/office/drawing/2014/main" id="{6A278007-DB33-5DF5-A18C-385D82AD196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441" y="1623056"/>
            <a:ext cx="10969943" cy="4507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42900" algn="ctr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/>
              <a:t>MARKETING MATERIALS SHOULD INCLUDE BOTH (ENGLISH &amp; SPANISH)</a:t>
            </a:r>
          </a:p>
          <a:p>
            <a:pPr marL="342900" lvl="0" indent="-342900" algn="ctr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1600"/>
          </a:p>
          <a:p>
            <a:pPr marL="342900" lvl="0" indent="-342900" algn="ctr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/>
              <a:t>MEN’S &amp; WOMEN’S KAIROS INSIDE BROCHURES</a:t>
            </a:r>
          </a:p>
          <a:p>
            <a:pPr marL="342900" lvl="0" indent="-342900" algn="ctr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1600"/>
          </a:p>
          <a:p>
            <a:pPr marL="342900" lvl="0" indent="-342900" algn="ctr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/>
              <a:t>WOMEN’S KAIROS OUTSIDE BROCHURES</a:t>
            </a:r>
          </a:p>
          <a:p>
            <a:pPr marL="342900" lvl="0" indent="-342900" algn="ctr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1600"/>
          </a:p>
          <a:p>
            <a:pPr marL="342900" lvl="0" indent="-342900" algn="ctr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/>
              <a:t>YOUTH KAIROS TORCH BROCHURES</a:t>
            </a:r>
          </a:p>
          <a:p>
            <a:pPr marL="342900" lvl="0" indent="-342900" algn="ctr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1600"/>
          </a:p>
          <a:p>
            <a:pPr marL="342900" lvl="0" indent="-342900" algn="ctr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/>
              <a:t>KAIROS TABLE COVERS &amp; KAIROS BANNERS</a:t>
            </a:r>
          </a:p>
          <a:p>
            <a:pPr marL="342900" lvl="0" indent="-342900" algn="ctr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1600"/>
          </a:p>
          <a:p>
            <a:pPr marL="342900" lvl="0" indent="-342900" algn="ctr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/>
              <a:t>KAIROS NAME BADGE &amp; BUSINESS CARDS</a:t>
            </a:r>
          </a:p>
          <a:p>
            <a:pPr marL="342900" lvl="0" indent="-342900" algn="ctr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1600"/>
          </a:p>
          <a:p>
            <a:pPr marL="342900" lvl="0" indent="-342900" algn="ctr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4800" b="1" i="1"/>
              <a:t>KAIROS SWAG</a:t>
            </a:r>
            <a:endParaRPr sz="4800" b="1" i="1"/>
          </a:p>
        </p:txBody>
      </p:sp>
    </p:spTree>
    <p:extLst>
      <p:ext uri="{BB962C8B-B14F-4D97-AF65-F5344CB8AC3E}">
        <p14:creationId xmlns:p14="http://schemas.microsoft.com/office/powerpoint/2010/main" val="2465338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>
          <a:extLst>
            <a:ext uri="{FF2B5EF4-FFF2-40B4-BE49-F238E27FC236}">
              <a16:creationId xmlns:a16="http://schemas.microsoft.com/office/drawing/2014/main" id="{E0B6C8C1-2594-C3AE-61E7-A5C66FF87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">
            <a:extLst>
              <a:ext uri="{FF2B5EF4-FFF2-40B4-BE49-F238E27FC236}">
                <a16:creationId xmlns:a16="http://schemas.microsoft.com/office/drawing/2014/main" id="{BB4B7BC8-9618-98F8-336C-CE596E6E32F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5942012" y="1958975"/>
            <a:ext cx="5180251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4400"/>
              <a:buFont typeface="Calibri"/>
              <a:buNone/>
            </a:pPr>
            <a:r>
              <a:rPr lang="en-US" b="1"/>
              <a:t>Called to Invite</a:t>
            </a:r>
            <a:endParaRPr b="1"/>
          </a:p>
        </p:txBody>
      </p:sp>
      <p:sp>
        <p:nvSpPr>
          <p:cNvPr id="72" name="Google Shape;72;p1">
            <a:extLst>
              <a:ext uri="{FF2B5EF4-FFF2-40B4-BE49-F238E27FC236}">
                <a16:creationId xmlns:a16="http://schemas.microsoft.com/office/drawing/2014/main" id="{E983CD94-1AE1-A8E6-6799-73EBF862A4F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942012" y="3714747"/>
            <a:ext cx="51816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marR="0" lvl="0" indent="-139700" algn="l" rtl="0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3200"/>
              <a:buFont typeface="Arial"/>
              <a:buNone/>
            </a:pPr>
            <a:r>
              <a:rPr lang="en-US" sz="3100" b="1"/>
              <a:t>Recruiting New Volunteers</a:t>
            </a:r>
            <a:endParaRPr sz="3100" b="1"/>
          </a:p>
          <a:p>
            <a:pPr marL="342900" marR="0" lvl="0" indent="-139700" algn="l" rtl="0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3200"/>
              <a:buFont typeface="Arial"/>
              <a:buNone/>
            </a:pPr>
            <a:endParaRPr sz="3100" b="1"/>
          </a:p>
          <a:p>
            <a:pPr marL="342900" marR="0" lvl="0" indent="-139700" algn="l" rtl="0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3200"/>
              <a:buFont typeface="Arial"/>
              <a:buNone/>
            </a:pPr>
            <a:r>
              <a:rPr lang="en-US" sz="3100" b="1"/>
              <a:t>Retaining Current Volunteers</a:t>
            </a:r>
            <a:endParaRPr sz="3100" b="1"/>
          </a:p>
        </p:txBody>
      </p:sp>
    </p:spTree>
    <p:extLst>
      <p:ext uri="{BB962C8B-B14F-4D97-AF65-F5344CB8AC3E}">
        <p14:creationId xmlns:p14="http://schemas.microsoft.com/office/powerpoint/2010/main" val="3128883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>
          <a:extLst>
            <a:ext uri="{FF2B5EF4-FFF2-40B4-BE49-F238E27FC236}">
              <a16:creationId xmlns:a16="http://schemas.microsoft.com/office/drawing/2014/main" id="{8DDB7E44-CDC4-0393-ACAE-7893B656B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">
            <a:extLst>
              <a:ext uri="{FF2B5EF4-FFF2-40B4-BE49-F238E27FC236}">
                <a16:creationId xmlns:a16="http://schemas.microsoft.com/office/drawing/2014/main" id="{2145CFE1-383B-DD8A-23FE-41B4F2C867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4400"/>
              <a:buFont typeface="Calibri"/>
              <a:buNone/>
            </a:pPr>
            <a:r>
              <a:rPr lang="en-US"/>
              <a:t>Recruiting Suggestions </a:t>
            </a:r>
            <a:endParaRPr/>
          </a:p>
        </p:txBody>
      </p:sp>
      <p:sp>
        <p:nvSpPr>
          <p:cNvPr id="84" name="Google Shape;84;p3">
            <a:extLst>
              <a:ext uri="{FF2B5EF4-FFF2-40B4-BE49-F238E27FC236}">
                <a16:creationId xmlns:a16="http://schemas.microsoft.com/office/drawing/2014/main" id="{9C7E3073-10DB-7B9B-E6C7-B0085464299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97364" y="1828097"/>
            <a:ext cx="10969943" cy="382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5400" lvl="0" indent="0" algn="ctr" rtl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sz="3600"/>
              <a:t>Our Strongest Advocates are our Current Volunteers</a:t>
            </a:r>
          </a:p>
          <a:p>
            <a:pPr marL="25400" lvl="0" indent="0" algn="ctr" rtl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sz="1000"/>
          </a:p>
          <a:p>
            <a:pPr lvl="2">
              <a:spcBef>
                <a:spcPts val="0"/>
              </a:spcBef>
            </a:pPr>
            <a:r>
              <a:rPr lang="en-US"/>
              <a:t>Tell others about Kairos Prison Ministry, especially after a weekend event</a:t>
            </a:r>
            <a:endParaRPr/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/>
              <a:t>Share your testimony of the changes you have witnessed</a:t>
            </a:r>
          </a:p>
          <a:p>
            <a:pPr marL="965200" lvl="2" indent="0">
              <a:spcBef>
                <a:spcPts val="0"/>
              </a:spcBef>
              <a:buSzPts val="2800"/>
              <a:buNone/>
            </a:pPr>
            <a:endParaRPr lang="en-US"/>
          </a:p>
          <a:p>
            <a:pPr marL="25400" lvl="0" indent="0" algn="l" rtl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/>
              <a:t>	</a:t>
            </a:r>
            <a:r>
              <a:rPr lang="en-US" sz="3100"/>
              <a:t>Personal Invitation</a:t>
            </a:r>
            <a:endParaRPr sz="3100"/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/>
              <a:t>Personal testimonies and conversations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/>
              <a:t>Invite new guests to Kairos training sessions, closing ceremonies</a:t>
            </a:r>
          </a:p>
          <a:p>
            <a:pPr marL="965200" lvl="2" indent="0">
              <a:spcBef>
                <a:spcPts val="0"/>
              </a:spcBef>
              <a:buSzPts val="2800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3471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>
          <a:extLst>
            <a:ext uri="{FF2B5EF4-FFF2-40B4-BE49-F238E27FC236}">
              <a16:creationId xmlns:a16="http://schemas.microsoft.com/office/drawing/2014/main" id="{BD381ACC-FF3E-66A5-A701-05B0C99B7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">
            <a:extLst>
              <a:ext uri="{FF2B5EF4-FFF2-40B4-BE49-F238E27FC236}">
                <a16:creationId xmlns:a16="http://schemas.microsoft.com/office/drawing/2014/main" id="{9D41ED77-8F02-0796-D5A2-F39B62B4F5A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4400"/>
              <a:buFont typeface="Calibri"/>
              <a:buNone/>
            </a:pPr>
            <a:r>
              <a:rPr lang="en-US"/>
              <a:t>Recruiting Suggestions Continued</a:t>
            </a:r>
            <a:endParaRPr/>
          </a:p>
        </p:txBody>
      </p:sp>
      <p:sp>
        <p:nvSpPr>
          <p:cNvPr id="84" name="Google Shape;84;p3">
            <a:extLst>
              <a:ext uri="{FF2B5EF4-FFF2-40B4-BE49-F238E27FC236}">
                <a16:creationId xmlns:a16="http://schemas.microsoft.com/office/drawing/2014/main" id="{D57A1314-5533-3722-3ACC-58569B6C2C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441" y="1600203"/>
            <a:ext cx="10969943" cy="4267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25400" indent="0">
              <a:spcBef>
                <a:spcPts val="0"/>
              </a:spcBef>
              <a:buNone/>
            </a:pPr>
            <a:r>
              <a:rPr lang="en-US"/>
              <a:t>	</a:t>
            </a:r>
            <a:r>
              <a:rPr lang="en-US" sz="3300"/>
              <a:t>Places to consider recruiting</a:t>
            </a:r>
          </a:p>
          <a:p>
            <a:pPr marL="1473200" lvl="3" indent="0">
              <a:spcBef>
                <a:spcPts val="0"/>
              </a:spcBef>
              <a:buNone/>
            </a:pPr>
            <a:endParaRPr lang="en-US" sz="1600"/>
          </a:p>
          <a:p>
            <a:pPr lvl="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/>
              <a:t>Bible study groups within your own church and other churches</a:t>
            </a:r>
          </a:p>
          <a:p>
            <a:pPr lvl="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/>
              <a:t>Ask team members if their churches can sponsor a Kairos Sunday event</a:t>
            </a:r>
          </a:p>
          <a:p>
            <a:pPr lvl="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/>
              <a:t>Visit other churches &amp; speak to the ministers, bishops, and pastors</a:t>
            </a:r>
          </a:p>
          <a:p>
            <a:pPr lvl="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Ask permission to set up a Kairos table with brochures</a:t>
            </a:r>
          </a:p>
          <a:p>
            <a:pPr lvl="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Ask if Kairos can add a posting in their church bulletins</a:t>
            </a:r>
          </a:p>
          <a:p>
            <a:pPr marL="1473200" lvl="3" indent="0">
              <a:spcBef>
                <a:spcPts val="0"/>
              </a:spcBef>
              <a:buSzPts val="2800"/>
              <a:buNone/>
            </a:pPr>
            <a:endParaRPr lang="en-US" sz="2600"/>
          </a:p>
          <a:p>
            <a:pPr marL="1016000" lvl="2" indent="0">
              <a:spcBef>
                <a:spcPts val="0"/>
              </a:spcBef>
              <a:buNone/>
            </a:pPr>
            <a:r>
              <a:rPr lang="en-US" sz="3300"/>
              <a:t>Post updates on Kairos events to your social media</a:t>
            </a:r>
          </a:p>
          <a:p>
            <a:pPr lvl="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/>
              <a:t>Post and share links to Kairos videos</a:t>
            </a:r>
          </a:p>
          <a:p>
            <a:pPr lvl="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/>
              <a:t>Keep reposting to keep your social media fresh</a:t>
            </a:r>
          </a:p>
          <a:p>
            <a:pPr marL="965200" lvl="2" indent="0">
              <a:spcBef>
                <a:spcPts val="0"/>
              </a:spcBef>
              <a:buSzPts val="2800"/>
              <a:buNone/>
            </a:pPr>
            <a:endParaRPr lang="en-US" sz="1700"/>
          </a:p>
          <a:p>
            <a:pPr marL="965200" lvl="2" indent="0">
              <a:spcBef>
                <a:spcPts val="0"/>
              </a:spcBef>
              <a:buSzPts val="2800"/>
              <a:buNone/>
            </a:pPr>
            <a:r>
              <a:rPr lang="en-US" sz="3000"/>
              <a:t>Contact local Christian radio stations that offer interviews or community spotlight and/or regional magazines </a:t>
            </a:r>
          </a:p>
          <a:p>
            <a:pPr marL="508000" lvl="1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100"/>
          </a:p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endParaRPr sz="2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0745926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Slide - No Logo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bd3adbe-0a6f-483c-8432-8addf16505f2" xsi:nil="true"/>
    <lcf76f155ced4ddcb4097134ff3c332f xmlns="52f1d09e-bad4-47cb-86a3-6edf92aaba1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2BFDBB36367C4BB4377F76BAFC1C21" ma:contentTypeVersion="13" ma:contentTypeDescription="Create a new document." ma:contentTypeScope="" ma:versionID="5d4f767ecedfd4a7f16010f009cdd968">
  <xsd:schema xmlns:xsd="http://www.w3.org/2001/XMLSchema" xmlns:xs="http://www.w3.org/2001/XMLSchema" xmlns:p="http://schemas.microsoft.com/office/2006/metadata/properties" xmlns:ns2="52f1d09e-bad4-47cb-86a3-6edf92aaba1f" xmlns:ns3="fbd3adbe-0a6f-483c-8432-8addf16505f2" targetNamespace="http://schemas.microsoft.com/office/2006/metadata/properties" ma:root="true" ma:fieldsID="059f907684cdc981476f6a36e1e73698" ns2:_="" ns3:_="">
    <xsd:import namespace="52f1d09e-bad4-47cb-86a3-6edf92aaba1f"/>
    <xsd:import namespace="fbd3adbe-0a6f-483c-8432-8addf16505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f1d09e-bad4-47cb-86a3-6edf92aaba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09e0aea5-e7cf-4fda-ae09-baa9878f5d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d3adbe-0a6f-483c-8432-8addf16505f2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e3edacbd-60b4-46b7-977a-29ba11ad8c6d}" ma:internalName="TaxCatchAll" ma:showField="CatchAllData" ma:web="fbd3adbe-0a6f-483c-8432-8addf16505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93B1428-0239-4C61-B559-088764DCFCC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D3AA7F0-F094-42FC-A8AC-425A078BE02D}">
  <ds:schemaRefs>
    <ds:schemaRef ds:uri="http://schemas.microsoft.com/office/infopath/2007/PartnerControls"/>
    <ds:schemaRef ds:uri="http://purl.org/dc/elements/1.1/"/>
    <ds:schemaRef ds:uri="http://purl.org/dc/dcmitype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fbd3adbe-0a6f-483c-8432-8addf16505f2"/>
    <ds:schemaRef ds:uri="52f1d09e-bad4-47cb-86a3-6edf92aaba1f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3905E4D5-C9DD-49E0-A468-7536FCE0C501}">
  <ds:schemaRefs>
    <ds:schemaRef ds:uri="52f1d09e-bad4-47cb-86a3-6edf92aaba1f"/>
    <ds:schemaRef ds:uri="fbd3adbe-0a6f-483c-8432-8addf16505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861</Words>
  <Application>Microsoft Office PowerPoint</Application>
  <PresentationFormat>Custom</PresentationFormat>
  <Paragraphs>172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Blank Slide - No Logo</vt:lpstr>
      <vt:lpstr>Who Shall I Send?</vt:lpstr>
      <vt:lpstr>PRAYER &amp; DEVOTIONAL</vt:lpstr>
      <vt:lpstr>EQUIPPED TO GROW</vt:lpstr>
      <vt:lpstr>EQUIPPIED OTHERS FOR THE JOURNEY</vt:lpstr>
      <vt:lpstr>KAIROS BEST PRACTICE FOR TRAIN &amp; EQUIP</vt:lpstr>
      <vt:lpstr>BASIC ITEMS OR SALES MATERIALS NEEDED TO EQUIP &amp; GROW NEW VOLUNTEERS</vt:lpstr>
      <vt:lpstr>Called to Invite</vt:lpstr>
      <vt:lpstr>Recruiting Suggestions </vt:lpstr>
      <vt:lpstr>Recruiting Suggestions Continued</vt:lpstr>
      <vt:lpstr>Thinking Outside the Box to Find New Volunteers</vt:lpstr>
      <vt:lpstr>Outside the Box for New Volunteers Continued </vt:lpstr>
      <vt:lpstr>Keeping Volunteers Engaged &amp; Retention</vt:lpstr>
      <vt:lpstr>Everyone Wants to Join a Winning Team</vt:lpstr>
      <vt:lpstr>   Build a Kairos Community Within Your AC Groups   </vt:lpstr>
      <vt:lpstr> In Closing Get Out of the Boat  </vt:lpstr>
      <vt:lpstr>PowerPoint Presentation</vt:lpstr>
      <vt:lpstr>Outside the Box for new Volunteers – Continued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Andy Perry</dc:creator>
  <cp:lastModifiedBy>Kimberly Bloom</cp:lastModifiedBy>
  <cp:revision>1</cp:revision>
  <cp:lastPrinted>2026-07-08T13:41:25Z</cp:lastPrinted>
  <dcterms:created xsi:type="dcterms:W3CDTF">2022-04-28T17:23:48Z</dcterms:created>
  <dcterms:modified xsi:type="dcterms:W3CDTF">2026-07-13T22:24:41Z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0x010100E62BFDBB36367C4BB4377F76BAFC1C21</vt:lpwstr>
  </property>
  <property fmtid="{D5CDD505-2E9C-101B-9397-08002B2CF9AE}" pid="3" name="MediaServiceImageTags">
    <vt:lpwstr/>
  </property>
</Properties>
</file>